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Alpha" id="{86F49B6B-2F95-4238-885D-EE88D0908763}">
          <p14:sldIdLst>
            <p14:sldId id="256"/>
          </p14:sldIdLst>
        </p14:section>
        <p14:section name="Pre" id="{46F88F41-3C58-4137-BEE8-B25D1E0A397B}">
          <p14:sldIdLst>
            <p14:sldId id="257"/>
            <p14:sldId id="258"/>
            <p14:sldId id="259"/>
          </p14:sldIdLst>
        </p14:section>
        <p14:section name="The Omega" id="{CEE27B96-A246-40CA-887A-57B56D7DC7C0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FBD"/>
    <a:srgbClr val="4B6F87"/>
    <a:srgbClr val="9CC0FF"/>
    <a:srgbClr val="EAA558"/>
    <a:srgbClr val="FFC6A0"/>
    <a:srgbClr val="FFA6F8"/>
    <a:srgbClr val="92D050"/>
    <a:srgbClr val="257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9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56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2E1A83-3047-36FA-863F-1E4B1D10C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1B5C9D-1752-7B91-F5A4-B5CC045010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A603F-0A93-444D-8629-4F217C06D7B3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782BEA-2CC7-6D9A-804A-1E496DEE07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B05B67-40C9-BC82-1F69-57F2CD21D0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1AB97-5633-44E5-8D42-9C6C623B8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10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00556-C6E0-4966-95AC-2714B8DB3000}" type="datetimeFigureOut">
              <a:rPr lang="zh-CN" altLang="en-US" smtClean="0"/>
              <a:t>2025/2/27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306B-C746-45CD-BD4C-8C578389B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732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扩散模型又是概率论</a:t>
            </a:r>
            <a:r>
              <a:rPr lang="en-US" altLang="zh-CN" dirty="0"/>
              <a:t>ψ(._. )&gt;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6306B-C746-45CD-BD4C-8C578389B835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16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A5BD70-FA1A-2043-4733-2035C5F85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F6518-F8F9-46AD-580A-6540C02D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60DBF-D434-8228-0100-8D182A8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0D8E-33B3-41F6-9D80-A828A00B2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25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218AD6-B5BA-E817-D83A-1E8A5621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AB83D1-CAC5-3503-0F5C-2A081AD98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6CC2DD-A96B-1F7C-D733-66DB187D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0D8E-33B3-41F6-9D80-A828A00B2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3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1EF2AF-1D96-1735-3247-4EBA76B6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Monocular Depth Estimation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3C6440-C251-DB10-48F0-C529D561A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99A60F-5714-0A2A-48B1-1521CF50E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0D8E-33B3-41F6-9D80-A828A00B2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93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F635D-ECF4-C097-A28D-3B9076DA8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Monocular Depth Estimation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1405DD-9340-5EA2-D47F-EBC11E222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2AB340-165C-A22E-3459-EF813AFD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0D8E-33B3-41F6-9D80-A828A00B2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6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DE582-14CB-DB87-A640-9AEB37E5A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Diffusion Denoising Approach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3ECF58-DAC2-1C8E-077D-18A1CAF9A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601E0C-6C16-5420-AB60-815771BA3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60D8E-33B3-41F6-9D80-A828A00B2E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11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8C29A33-32A1-B424-3355-3BD5A04F6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0"/>
          <a:stretch/>
        </p:blipFill>
        <p:spPr>
          <a:xfrm>
            <a:off x="0" y="-58057"/>
            <a:ext cx="12192000" cy="6916057"/>
          </a:xfrm>
          <a:prstGeom prst="rect">
            <a:avLst/>
          </a:prstGeom>
        </p:spPr>
      </p:pic>
      <p:sp>
        <p:nvSpPr>
          <p:cNvPr id="16" name="object 4">
            <a:extLst>
              <a:ext uri="{FF2B5EF4-FFF2-40B4-BE49-F238E27FC236}">
                <a16:creationId xmlns:a16="http://schemas.microsoft.com/office/drawing/2014/main" id="{904C6E94-BA31-F8A3-8B3B-8C3BAFAF1377}"/>
              </a:ext>
            </a:extLst>
          </p:cNvPr>
          <p:cNvSpPr/>
          <p:nvPr/>
        </p:nvSpPr>
        <p:spPr>
          <a:xfrm>
            <a:off x="15240" y="-58057"/>
            <a:ext cx="12176760" cy="6858000"/>
          </a:xfrm>
          <a:custGeom>
            <a:avLst/>
            <a:gdLst/>
            <a:ahLst/>
            <a:cxnLst/>
            <a:rect l="l" t="t" r="r" b="b"/>
            <a:pathLst>
              <a:path w="12176760" h="6858000">
                <a:moveTo>
                  <a:pt x="0" y="6857999"/>
                </a:moveTo>
                <a:lnTo>
                  <a:pt x="12176759" y="6858000"/>
                </a:lnTo>
                <a:lnTo>
                  <a:pt x="1217676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>
              <a:alpha val="2196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7075BB-EAF7-E204-8653-D56293051BF7}"/>
              </a:ext>
            </a:extLst>
          </p:cNvPr>
          <p:cNvSpPr txBox="1"/>
          <p:nvPr/>
        </p:nvSpPr>
        <p:spPr>
          <a:xfrm>
            <a:off x="0" y="1191732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800FBD"/>
                </a:solidFill>
              </a:rPr>
              <a:t>DiffusionDepth</a:t>
            </a:r>
            <a:r>
              <a:rPr lang="en-US" altLang="zh-CN" sz="2800" b="1" dirty="0">
                <a:solidFill>
                  <a:schemeClr val="bg1"/>
                </a:solidFill>
              </a:rPr>
              <a:t>: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rgbClr val="800FBD"/>
                </a:solidFill>
              </a:rPr>
              <a:t>Diffusion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Denoising Approach for</a:t>
            </a: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Monocular </a:t>
            </a:r>
            <a:r>
              <a:rPr lang="en-US" altLang="zh-CN" sz="2800" b="1" dirty="0">
                <a:solidFill>
                  <a:srgbClr val="800FBD"/>
                </a:solidFill>
              </a:rPr>
              <a:t>Depth </a:t>
            </a:r>
            <a:r>
              <a:rPr lang="en-US" altLang="zh-CN" sz="2800" b="1" dirty="0">
                <a:solidFill>
                  <a:schemeClr val="bg1"/>
                </a:solidFill>
              </a:rPr>
              <a:t>Estimation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A86F46-A9DD-1A1A-4A26-2F483D01972B}"/>
              </a:ext>
            </a:extLst>
          </p:cNvPr>
          <p:cNvSpPr txBox="1"/>
          <p:nvPr/>
        </p:nvSpPr>
        <p:spPr>
          <a:xfrm>
            <a:off x="2884025" y="2967227"/>
            <a:ext cx="6423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Abstract: Monocular depth estimation is a challenging task that predicts the pixel-wise depth from a single 2D image. Cur rent methods typically model this problem as a regression or classification task. We propose </a:t>
            </a:r>
            <a:r>
              <a:rPr lang="en-US" altLang="zh-CN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new approach that reformulates monocular depth estimation as a denoising diffusion process. It learns an iterative denoising process to ‘</a:t>
            </a:r>
            <a:r>
              <a:rPr lang="en-US" altLang="zh-CN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denoise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random depth distribution into a depth map with the guidance of monocular visual conditions.</a:t>
            </a:r>
            <a:endParaRPr lang="zh-CN" alt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AB3280-F554-D89C-6D0F-3024AF6A99E7}"/>
              </a:ext>
            </a:extLst>
          </p:cNvPr>
          <p:cNvSpPr txBox="1"/>
          <p:nvPr/>
        </p:nvSpPr>
        <p:spPr>
          <a:xfrm>
            <a:off x="3047999" y="25151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University of Technology Sydney</a:t>
            </a:r>
            <a:endParaRPr lang="zh-CN" alt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6F98ED-699F-1DC7-DC5A-966E762999DE}"/>
              </a:ext>
            </a:extLst>
          </p:cNvPr>
          <p:cNvSpPr txBox="1"/>
          <p:nvPr/>
        </p:nvSpPr>
        <p:spPr>
          <a:xfrm>
            <a:off x="-58058" y="6414108"/>
            <a:ext cx="122500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PubDate</a:t>
            </a:r>
            <a:r>
              <a:rPr lang="zh-CN" altLang="en-US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3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 Aug 2023               Subject</a:t>
            </a:r>
            <a:r>
              <a:rPr lang="en-US" altLang="zh-CN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3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and Pattern Recognition(CVPR 2024)</a:t>
            </a:r>
            <a:r>
              <a:rPr lang="en-US" altLang="zh-CN" sz="1300" b="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3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FA9D54-23D1-121E-FFA7-ABFEDEE86027}"/>
              </a:ext>
            </a:extLst>
          </p:cNvPr>
          <p:cNvSpPr txBox="1"/>
          <p:nvPr/>
        </p:nvSpPr>
        <p:spPr>
          <a:xfrm>
            <a:off x="3047999" y="21458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Yiqun</a:t>
            </a:r>
            <a:r>
              <a:rPr lang="en-US" altLang="zh-CN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 Duan</a:t>
            </a:r>
            <a:endParaRPr lang="zh-CN" altLang="en-US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3CBE79EF-C240-DF32-A65B-A7877D03A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Monocular Depth Estimation</a:t>
            </a:r>
            <a:endParaRPr lang="zh-CN" altLang="en-US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F8DDE89A-9542-D04C-17FF-AEAB6F0F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3AF2DC3D-2EEB-C476-6B43-957CE6C1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0D8E-33B3-41F6-9D80-A828A00B2E96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3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4D6F8-B5F0-057D-F58A-3F9FEFBE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Monocular Depth Estimation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BE051-0041-FFB8-4632-61BA3E7F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DC5F8-8365-0442-CD87-A2206D05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0D8E-33B3-41F6-9D80-A828A00B2E96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363992E1-A2B5-E8E8-8F72-20CFE316657B}"/>
              </a:ext>
            </a:extLst>
          </p:cNvPr>
          <p:cNvSpPr txBox="1"/>
          <p:nvPr/>
        </p:nvSpPr>
        <p:spPr>
          <a:xfrm>
            <a:off x="639978" y="1178763"/>
            <a:ext cx="61404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enoising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iffusion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</a:t>
            </a:r>
            <a:r>
              <a:rPr sz="2800" spc="-10" dirty="0">
                <a:latin typeface="Calibri"/>
                <a:cs typeface="Calibri"/>
              </a:rPr>
              <a:t>robabilistic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M</a:t>
            </a:r>
            <a:r>
              <a:rPr sz="2800" spc="-10" dirty="0">
                <a:latin typeface="Calibri"/>
                <a:cs typeface="Calibri"/>
              </a:rPr>
              <a:t>odels</a:t>
            </a:r>
            <a:r>
              <a:rPr lang="zh-CN" altLang="en-US" sz="2775" spc="-15" baseline="25525" dirty="0">
                <a:latin typeface="Calibri"/>
                <a:cs typeface="Calibri"/>
              </a:rPr>
              <a:t> </a:t>
            </a:r>
            <a:r>
              <a:rPr lang="en-US" altLang="zh-CN" sz="2775" spc="-15" baseline="25525" dirty="0">
                <a:latin typeface="Calibri"/>
                <a:cs typeface="Calibri"/>
              </a:rPr>
              <a:t>[1]</a:t>
            </a:r>
            <a:endParaRPr sz="2775" baseline="25525" dirty="0">
              <a:latin typeface="Calibri"/>
              <a:cs typeface="Calibri"/>
            </a:endParaRPr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189E8EC3-53B8-8A30-3CEF-807AFA705E24}"/>
              </a:ext>
            </a:extLst>
          </p:cNvPr>
          <p:cNvSpPr txBox="1"/>
          <p:nvPr/>
        </p:nvSpPr>
        <p:spPr>
          <a:xfrm>
            <a:off x="652678" y="5827280"/>
            <a:ext cx="525970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[1]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Ho</a:t>
            </a:r>
            <a:r>
              <a:rPr sz="1200" spc="-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J,</a:t>
            </a:r>
            <a:r>
              <a:rPr sz="1200" spc="-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Jain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A,</a:t>
            </a:r>
            <a:r>
              <a:rPr sz="1200" spc="-7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Abbeel</a:t>
            </a:r>
            <a:r>
              <a:rPr sz="1200" spc="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70" dirty="0">
                <a:solidFill>
                  <a:srgbClr val="7E7E7E"/>
                </a:solidFill>
                <a:latin typeface="Times New Roman"/>
                <a:cs typeface="Times New Roman"/>
              </a:rPr>
              <a:t>P.</a:t>
            </a:r>
            <a:r>
              <a:rPr sz="1200" spc="-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Denoising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diffusion</a:t>
            </a:r>
            <a:r>
              <a:rPr sz="12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probabilistic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models.</a:t>
            </a:r>
            <a:r>
              <a:rPr sz="1200" spc="-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7E7E7E"/>
                </a:solidFill>
                <a:latin typeface="Times New Roman"/>
                <a:cs typeface="Times New Roman"/>
              </a:rPr>
              <a:t>NeuraIPS,</a:t>
            </a:r>
            <a:r>
              <a:rPr sz="1200" spc="-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2020.</a:t>
            </a:r>
            <a:endParaRPr lang="en-US" sz="1200" spc="-10" dirty="0">
              <a:solidFill>
                <a:srgbClr val="7E7E7E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[2] Small</a:t>
            </a:r>
            <a:r>
              <a:rPr lang="zh-CN" altLang="en-US"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-10" dirty="0">
                <a:solidFill>
                  <a:srgbClr val="7E7E7E"/>
                </a:solidFill>
                <a:latin typeface="Times New Roman"/>
                <a:cs typeface="Times New Roman"/>
              </a:rPr>
              <a:t>MI. Jingxuan Wang, 2020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CCAEF91A-B9EB-DF96-2F9E-AA720B3665A9}"/>
              </a:ext>
            </a:extLst>
          </p:cNvPr>
          <p:cNvSpPr txBox="1"/>
          <p:nvPr/>
        </p:nvSpPr>
        <p:spPr>
          <a:xfrm>
            <a:off x="1942338" y="2766645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3FF6711F-B797-A5CB-0F61-38FFB468973B}"/>
              </a:ext>
            </a:extLst>
          </p:cNvPr>
          <p:cNvSpPr txBox="1"/>
          <p:nvPr/>
        </p:nvSpPr>
        <p:spPr>
          <a:xfrm>
            <a:off x="9721088" y="2766645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32">
            <a:extLst>
              <a:ext uri="{FF2B5EF4-FFF2-40B4-BE49-F238E27FC236}">
                <a16:creationId xmlns:a16="http://schemas.microsoft.com/office/drawing/2014/main" id="{FAFDFF81-2896-C3E9-55F3-00941C41EC39}"/>
              </a:ext>
            </a:extLst>
          </p:cNvPr>
          <p:cNvSpPr txBox="1"/>
          <p:nvPr/>
        </p:nvSpPr>
        <p:spPr>
          <a:xfrm>
            <a:off x="1956054" y="4596046"/>
            <a:ext cx="506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33">
            <a:extLst>
              <a:ext uri="{FF2B5EF4-FFF2-40B4-BE49-F238E27FC236}">
                <a16:creationId xmlns:a16="http://schemas.microsoft.com/office/drawing/2014/main" id="{FC02485F-245A-9CBD-62F2-664EE878BA46}"/>
              </a:ext>
            </a:extLst>
          </p:cNvPr>
          <p:cNvSpPr txBox="1"/>
          <p:nvPr/>
        </p:nvSpPr>
        <p:spPr>
          <a:xfrm>
            <a:off x="9734804" y="4596046"/>
            <a:ext cx="609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Noise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1" name="object 39">
            <a:extLst>
              <a:ext uri="{FF2B5EF4-FFF2-40B4-BE49-F238E27FC236}">
                <a16:creationId xmlns:a16="http://schemas.microsoft.com/office/drawing/2014/main" id="{CB877CF1-B408-7F8B-E489-F76C9133729E}"/>
              </a:ext>
            </a:extLst>
          </p:cNvPr>
          <p:cNvSpPr txBox="1"/>
          <p:nvPr/>
        </p:nvSpPr>
        <p:spPr>
          <a:xfrm>
            <a:off x="563372" y="2430272"/>
            <a:ext cx="9848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C55A11"/>
                </a:solidFill>
                <a:latin typeface="Calibri"/>
                <a:cs typeface="Calibri"/>
              </a:rPr>
              <a:t>Forward Diffusion Process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2" name="object 40">
            <a:extLst>
              <a:ext uri="{FF2B5EF4-FFF2-40B4-BE49-F238E27FC236}">
                <a16:creationId xmlns:a16="http://schemas.microsoft.com/office/drawing/2014/main" id="{C090A0E4-9EB4-3F05-2EA1-3272D4499626}"/>
              </a:ext>
            </a:extLst>
          </p:cNvPr>
          <p:cNvSpPr txBox="1"/>
          <p:nvPr/>
        </p:nvSpPr>
        <p:spPr>
          <a:xfrm>
            <a:off x="10710418" y="4268165"/>
            <a:ext cx="98488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38235"/>
                </a:solidFill>
                <a:latin typeface="Calibri"/>
                <a:cs typeface="Calibri"/>
              </a:rPr>
              <a:t>Reverse Diffusion Process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34">
            <a:extLst>
              <a:ext uri="{FF2B5EF4-FFF2-40B4-BE49-F238E27FC236}">
                <a16:creationId xmlns:a16="http://schemas.microsoft.com/office/drawing/2014/main" id="{7F2443B4-C3A0-362C-6DE3-540280B864F4}"/>
              </a:ext>
            </a:extLst>
          </p:cNvPr>
          <p:cNvGrpSpPr/>
          <p:nvPr/>
        </p:nvGrpSpPr>
        <p:grpSpPr>
          <a:xfrm>
            <a:off x="1648205" y="3964685"/>
            <a:ext cx="10195560" cy="1657604"/>
            <a:chOff x="1648205" y="3964685"/>
            <a:chExt cx="10195560" cy="1657604"/>
          </a:xfrm>
        </p:grpSpPr>
        <p:sp>
          <p:nvSpPr>
            <p:cNvPr id="14" name="object 37">
              <a:extLst>
                <a:ext uri="{FF2B5EF4-FFF2-40B4-BE49-F238E27FC236}">
                  <a16:creationId xmlns:a16="http://schemas.microsoft.com/office/drawing/2014/main" id="{815145EA-8A67-C86B-7AC8-1BB744D42245}"/>
                </a:ext>
              </a:extLst>
            </p:cNvPr>
            <p:cNvSpPr/>
            <p:nvPr/>
          </p:nvSpPr>
          <p:spPr>
            <a:xfrm>
              <a:off x="1648205" y="3964685"/>
              <a:ext cx="10195560" cy="1635760"/>
            </a:xfrm>
            <a:custGeom>
              <a:avLst/>
              <a:gdLst/>
              <a:ahLst/>
              <a:cxnLst/>
              <a:rect l="l" t="t" r="r" b="b"/>
              <a:pathLst>
                <a:path w="10195560" h="1635760">
                  <a:moveTo>
                    <a:pt x="0" y="272541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2" y="0"/>
                  </a:lnTo>
                  <a:lnTo>
                    <a:pt x="9923018" y="0"/>
                  </a:lnTo>
                  <a:lnTo>
                    <a:pt x="9972000" y="4391"/>
                  </a:lnTo>
                  <a:lnTo>
                    <a:pt x="10018106" y="17053"/>
                  </a:lnTo>
                  <a:lnTo>
                    <a:pt x="10060563" y="37215"/>
                  </a:lnTo>
                  <a:lnTo>
                    <a:pt x="10098602" y="64106"/>
                  </a:lnTo>
                  <a:lnTo>
                    <a:pt x="10131453" y="96957"/>
                  </a:lnTo>
                  <a:lnTo>
                    <a:pt x="10158344" y="134996"/>
                  </a:lnTo>
                  <a:lnTo>
                    <a:pt x="10178506" y="177453"/>
                  </a:lnTo>
                  <a:lnTo>
                    <a:pt x="10191168" y="223559"/>
                  </a:lnTo>
                  <a:lnTo>
                    <a:pt x="10195560" y="272541"/>
                  </a:lnTo>
                  <a:lnTo>
                    <a:pt x="10195560" y="1362710"/>
                  </a:lnTo>
                  <a:lnTo>
                    <a:pt x="10191168" y="1411692"/>
                  </a:lnTo>
                  <a:lnTo>
                    <a:pt x="10178506" y="1457798"/>
                  </a:lnTo>
                  <a:lnTo>
                    <a:pt x="10158344" y="1500255"/>
                  </a:lnTo>
                  <a:lnTo>
                    <a:pt x="10131453" y="1538294"/>
                  </a:lnTo>
                  <a:lnTo>
                    <a:pt x="10098602" y="1571145"/>
                  </a:lnTo>
                  <a:lnTo>
                    <a:pt x="10060563" y="1598036"/>
                  </a:lnTo>
                  <a:lnTo>
                    <a:pt x="10018106" y="1618198"/>
                  </a:lnTo>
                  <a:lnTo>
                    <a:pt x="9972000" y="1630860"/>
                  </a:lnTo>
                  <a:lnTo>
                    <a:pt x="9923018" y="1635252"/>
                  </a:lnTo>
                  <a:lnTo>
                    <a:pt x="272542" y="1635252"/>
                  </a:lnTo>
                  <a:lnTo>
                    <a:pt x="223559" y="1630860"/>
                  </a:lnTo>
                  <a:lnTo>
                    <a:pt x="177453" y="1618198"/>
                  </a:lnTo>
                  <a:lnTo>
                    <a:pt x="134996" y="1598036"/>
                  </a:lnTo>
                  <a:lnTo>
                    <a:pt x="96957" y="1571145"/>
                  </a:lnTo>
                  <a:lnTo>
                    <a:pt x="64106" y="1538294"/>
                  </a:lnTo>
                  <a:lnTo>
                    <a:pt x="37215" y="1500255"/>
                  </a:lnTo>
                  <a:lnTo>
                    <a:pt x="17053" y="1457798"/>
                  </a:lnTo>
                  <a:lnTo>
                    <a:pt x="4391" y="1411692"/>
                  </a:lnTo>
                  <a:lnTo>
                    <a:pt x="0" y="1362710"/>
                  </a:lnTo>
                  <a:lnTo>
                    <a:pt x="0" y="272541"/>
                  </a:lnTo>
                  <a:close/>
                </a:path>
              </a:pathLst>
            </a:custGeom>
            <a:ln w="19050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0A1CAF11-2E74-93FA-9022-23C7293988F1}"/>
                </a:ext>
              </a:extLst>
            </p:cNvPr>
            <p:cNvSpPr/>
            <p:nvPr/>
          </p:nvSpPr>
          <p:spPr>
            <a:xfrm>
              <a:off x="10482072" y="3985259"/>
              <a:ext cx="1358265" cy="1637030"/>
            </a:xfrm>
            <a:custGeom>
              <a:avLst/>
              <a:gdLst/>
              <a:ahLst/>
              <a:cxnLst/>
              <a:rect l="l" t="t" r="r" b="b"/>
              <a:pathLst>
                <a:path w="1358265" h="1637029">
                  <a:moveTo>
                    <a:pt x="1131570" y="0"/>
                  </a:moveTo>
                  <a:lnTo>
                    <a:pt x="226313" y="0"/>
                  </a:lnTo>
                  <a:lnTo>
                    <a:pt x="180710" y="4598"/>
                  </a:lnTo>
                  <a:lnTo>
                    <a:pt x="138231" y="17787"/>
                  </a:lnTo>
                  <a:lnTo>
                    <a:pt x="99789" y="38656"/>
                  </a:lnTo>
                  <a:lnTo>
                    <a:pt x="66294" y="66293"/>
                  </a:lnTo>
                  <a:lnTo>
                    <a:pt x="38656" y="99789"/>
                  </a:lnTo>
                  <a:lnTo>
                    <a:pt x="17787" y="138231"/>
                  </a:lnTo>
                  <a:lnTo>
                    <a:pt x="4598" y="180710"/>
                  </a:lnTo>
                  <a:lnTo>
                    <a:pt x="0" y="226313"/>
                  </a:lnTo>
                  <a:lnTo>
                    <a:pt x="0" y="1410461"/>
                  </a:lnTo>
                  <a:lnTo>
                    <a:pt x="4598" y="1456065"/>
                  </a:lnTo>
                  <a:lnTo>
                    <a:pt x="17787" y="1498544"/>
                  </a:lnTo>
                  <a:lnTo>
                    <a:pt x="38656" y="1536986"/>
                  </a:lnTo>
                  <a:lnTo>
                    <a:pt x="66294" y="1570482"/>
                  </a:lnTo>
                  <a:lnTo>
                    <a:pt x="99789" y="1598119"/>
                  </a:lnTo>
                  <a:lnTo>
                    <a:pt x="138231" y="1618988"/>
                  </a:lnTo>
                  <a:lnTo>
                    <a:pt x="180710" y="1632177"/>
                  </a:lnTo>
                  <a:lnTo>
                    <a:pt x="226313" y="1636776"/>
                  </a:lnTo>
                  <a:lnTo>
                    <a:pt x="1131570" y="1636776"/>
                  </a:lnTo>
                  <a:lnTo>
                    <a:pt x="1177173" y="1632177"/>
                  </a:lnTo>
                  <a:lnTo>
                    <a:pt x="1219652" y="1618988"/>
                  </a:lnTo>
                  <a:lnTo>
                    <a:pt x="1258094" y="1598119"/>
                  </a:lnTo>
                  <a:lnTo>
                    <a:pt x="1291589" y="1570482"/>
                  </a:lnTo>
                  <a:lnTo>
                    <a:pt x="1319227" y="1536986"/>
                  </a:lnTo>
                  <a:lnTo>
                    <a:pt x="1340096" y="1498544"/>
                  </a:lnTo>
                  <a:lnTo>
                    <a:pt x="1353285" y="1456065"/>
                  </a:lnTo>
                  <a:lnTo>
                    <a:pt x="1357883" y="1410461"/>
                  </a:lnTo>
                  <a:lnTo>
                    <a:pt x="1357883" y="226313"/>
                  </a:lnTo>
                  <a:lnTo>
                    <a:pt x="1353285" y="180710"/>
                  </a:lnTo>
                  <a:lnTo>
                    <a:pt x="1340096" y="138231"/>
                  </a:lnTo>
                  <a:lnTo>
                    <a:pt x="1319227" y="99789"/>
                  </a:lnTo>
                  <a:lnTo>
                    <a:pt x="1291589" y="66293"/>
                  </a:lnTo>
                  <a:lnTo>
                    <a:pt x="1258094" y="38656"/>
                  </a:lnTo>
                  <a:lnTo>
                    <a:pt x="1219652" y="17787"/>
                  </a:lnTo>
                  <a:lnTo>
                    <a:pt x="1177173" y="4598"/>
                  </a:lnTo>
                  <a:lnTo>
                    <a:pt x="1131570" y="0"/>
                  </a:lnTo>
                  <a:close/>
                </a:path>
              </a:pathLst>
            </a:custGeom>
            <a:solidFill>
              <a:srgbClr val="53823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08E39B6-E242-35C3-8B8C-FE486563A718}"/>
              </a:ext>
            </a:extLst>
          </p:cNvPr>
          <p:cNvSpPr txBox="1"/>
          <p:nvPr/>
        </p:nvSpPr>
        <p:spPr>
          <a:xfrm>
            <a:off x="3563799" y="2273069"/>
            <a:ext cx="402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spc="-15" baseline="25525" dirty="0">
                <a:latin typeface="Calibri"/>
                <a:cs typeface="Calibri"/>
              </a:rPr>
              <a:t>[2]</a:t>
            </a:r>
            <a:endParaRPr lang="zh-CN" altLang="en-US" dirty="0"/>
          </a:p>
        </p:txBody>
      </p:sp>
      <p:pic>
        <p:nvPicPr>
          <p:cNvPr id="17" name="object 10">
            <a:extLst>
              <a:ext uri="{FF2B5EF4-FFF2-40B4-BE49-F238E27FC236}">
                <a16:creationId xmlns:a16="http://schemas.microsoft.com/office/drawing/2014/main" id="{2E29D150-D25C-62C2-3136-C246B6715C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593" y="2441270"/>
            <a:ext cx="961643" cy="961643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65DF0124-78FD-8E72-1CEC-D345C62946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6338" y="2441270"/>
            <a:ext cx="961643" cy="961643"/>
          </a:xfrm>
          <a:prstGeom prst="rect">
            <a:avLst/>
          </a:prstGeom>
        </p:spPr>
      </p:pic>
      <p:pic>
        <p:nvPicPr>
          <p:cNvPr id="19" name="object 10">
            <a:extLst>
              <a:ext uri="{FF2B5EF4-FFF2-40B4-BE49-F238E27FC236}">
                <a16:creationId xmlns:a16="http://schemas.microsoft.com/office/drawing/2014/main" id="{3B314024-14FF-768C-2E49-4F8F74D5DA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1838" y="2441270"/>
            <a:ext cx="961643" cy="961643"/>
          </a:xfrm>
          <a:prstGeom prst="rect">
            <a:avLst/>
          </a:prstGeom>
        </p:spPr>
      </p:pic>
      <p:pic>
        <p:nvPicPr>
          <p:cNvPr id="20" name="object 10">
            <a:extLst>
              <a:ext uri="{FF2B5EF4-FFF2-40B4-BE49-F238E27FC236}">
                <a16:creationId xmlns:a16="http://schemas.microsoft.com/office/drawing/2014/main" id="{E2027A78-151E-42C9-C1EB-B3C3C00E801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3063" y="2441270"/>
            <a:ext cx="961643" cy="961643"/>
          </a:xfrm>
          <a:prstGeom prst="rect">
            <a:avLst/>
          </a:prstGeom>
        </p:spPr>
      </p:pic>
      <p:pic>
        <p:nvPicPr>
          <p:cNvPr id="21" name="object 10">
            <a:extLst>
              <a:ext uri="{FF2B5EF4-FFF2-40B4-BE49-F238E27FC236}">
                <a16:creationId xmlns:a16="http://schemas.microsoft.com/office/drawing/2014/main" id="{AD98B86A-B039-F09C-4539-86DFA2C072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7593" y="4307222"/>
            <a:ext cx="961643" cy="961643"/>
          </a:xfrm>
          <a:prstGeom prst="rect">
            <a:avLst/>
          </a:prstGeom>
        </p:spPr>
      </p:pic>
      <p:pic>
        <p:nvPicPr>
          <p:cNvPr id="22" name="object 10">
            <a:extLst>
              <a:ext uri="{FF2B5EF4-FFF2-40B4-BE49-F238E27FC236}">
                <a16:creationId xmlns:a16="http://schemas.microsoft.com/office/drawing/2014/main" id="{50FDB7A4-C774-F833-8061-1C8C971BE9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6338" y="4307222"/>
            <a:ext cx="961643" cy="961643"/>
          </a:xfrm>
          <a:prstGeom prst="rect">
            <a:avLst/>
          </a:prstGeom>
        </p:spPr>
      </p:pic>
      <p:pic>
        <p:nvPicPr>
          <p:cNvPr id="23" name="object 10">
            <a:extLst>
              <a:ext uri="{FF2B5EF4-FFF2-40B4-BE49-F238E27FC236}">
                <a16:creationId xmlns:a16="http://schemas.microsoft.com/office/drawing/2014/main" id="{166E8E84-A925-D49D-B5AF-11689FFBC1C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1838" y="4307222"/>
            <a:ext cx="961643" cy="961643"/>
          </a:xfrm>
          <a:prstGeom prst="rect">
            <a:avLst/>
          </a:prstGeom>
        </p:spPr>
      </p:pic>
      <p:pic>
        <p:nvPicPr>
          <p:cNvPr id="24" name="object 10">
            <a:extLst>
              <a:ext uri="{FF2B5EF4-FFF2-40B4-BE49-F238E27FC236}">
                <a16:creationId xmlns:a16="http://schemas.microsoft.com/office/drawing/2014/main" id="{8F5E935D-975E-CC59-A749-500AE14892D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3063" y="4307222"/>
            <a:ext cx="961643" cy="961643"/>
          </a:xfrm>
          <a:prstGeom prst="rect">
            <a:avLst/>
          </a:prstGeom>
        </p:spPr>
      </p:pic>
      <p:sp>
        <p:nvSpPr>
          <p:cNvPr id="25" name="object 34">
            <a:extLst>
              <a:ext uri="{FF2B5EF4-FFF2-40B4-BE49-F238E27FC236}">
                <a16:creationId xmlns:a16="http://schemas.microsoft.com/office/drawing/2014/main" id="{97AA0B07-4B44-996B-FF2E-ADFD95352332}"/>
              </a:ext>
            </a:extLst>
          </p:cNvPr>
          <p:cNvSpPr/>
          <p:nvPr/>
        </p:nvSpPr>
        <p:spPr>
          <a:xfrm>
            <a:off x="5984576" y="295385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5">
            <a:extLst>
              <a:ext uri="{FF2B5EF4-FFF2-40B4-BE49-F238E27FC236}">
                <a16:creationId xmlns:a16="http://schemas.microsoft.com/office/drawing/2014/main" id="{3751B5CD-6AE1-E9F0-99C2-E14CA6D7B70C}"/>
              </a:ext>
            </a:extLst>
          </p:cNvPr>
          <p:cNvSpPr/>
          <p:nvPr/>
        </p:nvSpPr>
        <p:spPr>
          <a:xfrm>
            <a:off x="6062909" y="295385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6">
            <a:extLst>
              <a:ext uri="{FF2B5EF4-FFF2-40B4-BE49-F238E27FC236}">
                <a16:creationId xmlns:a16="http://schemas.microsoft.com/office/drawing/2014/main" id="{34F523B9-80C2-91F7-FA60-9CD7A556DFF2}"/>
              </a:ext>
            </a:extLst>
          </p:cNvPr>
          <p:cNvSpPr/>
          <p:nvPr/>
        </p:nvSpPr>
        <p:spPr>
          <a:xfrm>
            <a:off x="6142036" y="2953850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37">
            <a:extLst>
              <a:ext uri="{FF2B5EF4-FFF2-40B4-BE49-F238E27FC236}">
                <a16:creationId xmlns:a16="http://schemas.microsoft.com/office/drawing/2014/main" id="{F4E8CC90-C4DF-E8E5-95F4-44C9886CF3E9}"/>
              </a:ext>
            </a:extLst>
          </p:cNvPr>
          <p:cNvSpPr/>
          <p:nvPr/>
        </p:nvSpPr>
        <p:spPr>
          <a:xfrm>
            <a:off x="6243874" y="2915844"/>
            <a:ext cx="257175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8">
            <a:extLst>
              <a:ext uri="{FF2B5EF4-FFF2-40B4-BE49-F238E27FC236}">
                <a16:creationId xmlns:a16="http://schemas.microsoft.com/office/drawing/2014/main" id="{F83D4AE1-8BAC-C097-CE93-7D335A0A1E0E}"/>
              </a:ext>
            </a:extLst>
          </p:cNvPr>
          <p:cNvSpPr/>
          <p:nvPr/>
        </p:nvSpPr>
        <p:spPr>
          <a:xfrm>
            <a:off x="5678471" y="2968296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F6229679-1254-CFDC-9FDB-30EFBEDB0233}"/>
              </a:ext>
            </a:extLst>
          </p:cNvPr>
          <p:cNvSpPr/>
          <p:nvPr/>
        </p:nvSpPr>
        <p:spPr>
          <a:xfrm>
            <a:off x="5995941" y="4786756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4796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4796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1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0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1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5">
            <a:extLst>
              <a:ext uri="{FF2B5EF4-FFF2-40B4-BE49-F238E27FC236}">
                <a16:creationId xmlns:a16="http://schemas.microsoft.com/office/drawing/2014/main" id="{3D4488E6-6D97-FC2D-AC6C-FD7B2F88A32E}"/>
              </a:ext>
            </a:extLst>
          </p:cNvPr>
          <p:cNvSpPr/>
          <p:nvPr/>
        </p:nvSpPr>
        <p:spPr>
          <a:xfrm>
            <a:off x="6074274" y="4786756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85" y="0"/>
                </a:moveTo>
                <a:lnTo>
                  <a:pt x="10390" y="803"/>
                </a:lnTo>
                <a:lnTo>
                  <a:pt x="5595" y="4741"/>
                </a:lnTo>
                <a:lnTo>
                  <a:pt x="1599" y="9467"/>
                </a:lnTo>
                <a:lnTo>
                  <a:pt x="0" y="15785"/>
                </a:lnTo>
                <a:lnTo>
                  <a:pt x="1599" y="22100"/>
                </a:lnTo>
                <a:lnTo>
                  <a:pt x="5595" y="27623"/>
                </a:lnTo>
                <a:lnTo>
                  <a:pt x="10390" y="30781"/>
                </a:lnTo>
                <a:lnTo>
                  <a:pt x="16785" y="32359"/>
                </a:lnTo>
                <a:lnTo>
                  <a:pt x="23979" y="30781"/>
                </a:lnTo>
                <a:lnTo>
                  <a:pt x="28775" y="27624"/>
                </a:lnTo>
                <a:lnTo>
                  <a:pt x="32772" y="22100"/>
                </a:lnTo>
                <a:lnTo>
                  <a:pt x="33571" y="15785"/>
                </a:lnTo>
                <a:lnTo>
                  <a:pt x="32772" y="9468"/>
                </a:lnTo>
                <a:lnTo>
                  <a:pt x="28775" y="4741"/>
                </a:lnTo>
                <a:lnTo>
                  <a:pt x="23979" y="803"/>
                </a:lnTo>
                <a:lnTo>
                  <a:pt x="167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6">
            <a:extLst>
              <a:ext uri="{FF2B5EF4-FFF2-40B4-BE49-F238E27FC236}">
                <a16:creationId xmlns:a16="http://schemas.microsoft.com/office/drawing/2014/main" id="{E0452D5F-9A17-A909-8CF0-13B50AD0A830}"/>
              </a:ext>
            </a:extLst>
          </p:cNvPr>
          <p:cNvSpPr/>
          <p:nvPr/>
        </p:nvSpPr>
        <p:spPr>
          <a:xfrm>
            <a:off x="6153401" y="4786756"/>
            <a:ext cx="33655" cy="3238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16792" y="0"/>
                </a:moveTo>
                <a:lnTo>
                  <a:pt x="10395" y="803"/>
                </a:lnTo>
                <a:lnTo>
                  <a:pt x="4797" y="4741"/>
                </a:lnTo>
                <a:lnTo>
                  <a:pt x="799" y="9467"/>
                </a:lnTo>
                <a:lnTo>
                  <a:pt x="0" y="15785"/>
                </a:lnTo>
                <a:lnTo>
                  <a:pt x="799" y="22100"/>
                </a:lnTo>
                <a:lnTo>
                  <a:pt x="4797" y="27623"/>
                </a:lnTo>
                <a:lnTo>
                  <a:pt x="10395" y="30781"/>
                </a:lnTo>
                <a:lnTo>
                  <a:pt x="16792" y="32359"/>
                </a:lnTo>
                <a:lnTo>
                  <a:pt x="23189" y="30781"/>
                </a:lnTo>
                <a:lnTo>
                  <a:pt x="28786" y="27624"/>
                </a:lnTo>
                <a:lnTo>
                  <a:pt x="31985" y="22100"/>
                </a:lnTo>
                <a:lnTo>
                  <a:pt x="33568" y="15785"/>
                </a:lnTo>
                <a:lnTo>
                  <a:pt x="31985" y="9468"/>
                </a:lnTo>
                <a:lnTo>
                  <a:pt x="28786" y="4741"/>
                </a:lnTo>
                <a:lnTo>
                  <a:pt x="23189" y="803"/>
                </a:lnTo>
                <a:lnTo>
                  <a:pt x="167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7">
            <a:extLst>
              <a:ext uri="{FF2B5EF4-FFF2-40B4-BE49-F238E27FC236}">
                <a16:creationId xmlns:a16="http://schemas.microsoft.com/office/drawing/2014/main" id="{C41F9C9B-5089-8EBE-BC67-87885F03CAF7}"/>
              </a:ext>
            </a:extLst>
          </p:cNvPr>
          <p:cNvSpPr/>
          <p:nvPr/>
        </p:nvSpPr>
        <p:spPr>
          <a:xfrm flipH="1">
            <a:off x="5656134" y="4750560"/>
            <a:ext cx="290559" cy="104775"/>
          </a:xfrm>
          <a:custGeom>
            <a:avLst/>
            <a:gdLst/>
            <a:ahLst/>
            <a:cxnLst/>
            <a:rect l="l" t="t" r="r" b="b"/>
            <a:pathLst>
              <a:path w="257175" h="104775">
                <a:moveTo>
                  <a:pt x="152146" y="0"/>
                </a:moveTo>
                <a:lnTo>
                  <a:pt x="152146" y="104775"/>
                </a:lnTo>
                <a:lnTo>
                  <a:pt x="221826" y="69976"/>
                </a:lnTo>
                <a:lnTo>
                  <a:pt x="169672" y="69976"/>
                </a:lnTo>
                <a:lnTo>
                  <a:pt x="169672" y="35051"/>
                </a:lnTo>
                <a:lnTo>
                  <a:pt x="222165" y="35051"/>
                </a:lnTo>
                <a:lnTo>
                  <a:pt x="152146" y="0"/>
                </a:lnTo>
                <a:close/>
              </a:path>
              <a:path w="257175" h="104775">
                <a:moveTo>
                  <a:pt x="152146" y="35051"/>
                </a:moveTo>
                <a:lnTo>
                  <a:pt x="0" y="35051"/>
                </a:lnTo>
                <a:lnTo>
                  <a:pt x="0" y="69976"/>
                </a:lnTo>
                <a:lnTo>
                  <a:pt x="152146" y="69976"/>
                </a:lnTo>
                <a:lnTo>
                  <a:pt x="152146" y="35051"/>
                </a:lnTo>
                <a:close/>
              </a:path>
              <a:path w="257175" h="104775">
                <a:moveTo>
                  <a:pt x="222165" y="35051"/>
                </a:moveTo>
                <a:lnTo>
                  <a:pt x="169672" y="35051"/>
                </a:lnTo>
                <a:lnTo>
                  <a:pt x="169672" y="69976"/>
                </a:lnTo>
                <a:lnTo>
                  <a:pt x="221826" y="69976"/>
                </a:lnTo>
                <a:lnTo>
                  <a:pt x="256921" y="52450"/>
                </a:lnTo>
                <a:lnTo>
                  <a:pt x="222165" y="350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8">
            <a:extLst>
              <a:ext uri="{FF2B5EF4-FFF2-40B4-BE49-F238E27FC236}">
                <a16:creationId xmlns:a16="http://schemas.microsoft.com/office/drawing/2014/main" id="{6F4C82CD-4245-AAE4-C93E-9265F0838BB7}"/>
              </a:ext>
            </a:extLst>
          </p:cNvPr>
          <p:cNvSpPr/>
          <p:nvPr/>
        </p:nvSpPr>
        <p:spPr>
          <a:xfrm>
            <a:off x="6243874" y="4802948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5872" y="0"/>
                </a:lnTo>
              </a:path>
            </a:pathLst>
          </a:custGeom>
          <a:ln w="34925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BBB102E4-9D0B-E3AB-1B67-BDF6874F87B7}"/>
              </a:ext>
            </a:extLst>
          </p:cNvPr>
          <p:cNvSpPr/>
          <p:nvPr/>
        </p:nvSpPr>
        <p:spPr>
          <a:xfrm>
            <a:off x="3797173" y="2920994"/>
            <a:ext cx="603377" cy="88135"/>
          </a:xfrm>
          <a:prstGeom prst="rightArrow">
            <a:avLst/>
          </a:prstGeom>
          <a:solidFill>
            <a:srgbClr val="6F2F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6F8E5557-564C-A919-5ED9-3CCEDF80FF8A}"/>
              </a:ext>
            </a:extLst>
          </p:cNvPr>
          <p:cNvSpPr/>
          <p:nvPr/>
        </p:nvSpPr>
        <p:spPr>
          <a:xfrm flipH="1">
            <a:off x="3835528" y="4775072"/>
            <a:ext cx="574548" cy="88135"/>
          </a:xfrm>
          <a:prstGeom prst="rightArrow">
            <a:avLst/>
          </a:prstGeom>
          <a:solidFill>
            <a:srgbClr val="6F2F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3E505228-F604-B5D2-FA97-13396399F5B8}"/>
              </a:ext>
            </a:extLst>
          </p:cNvPr>
          <p:cNvSpPr/>
          <p:nvPr/>
        </p:nvSpPr>
        <p:spPr>
          <a:xfrm>
            <a:off x="7779637" y="2920994"/>
            <a:ext cx="603377" cy="88135"/>
          </a:xfrm>
          <a:prstGeom prst="rightArrow">
            <a:avLst/>
          </a:prstGeom>
          <a:solidFill>
            <a:srgbClr val="6F2F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B7B75163-197A-B3FC-A983-4F41F563491D}"/>
              </a:ext>
            </a:extLst>
          </p:cNvPr>
          <p:cNvSpPr/>
          <p:nvPr/>
        </p:nvSpPr>
        <p:spPr>
          <a:xfrm flipH="1">
            <a:off x="7711501" y="4775072"/>
            <a:ext cx="595758" cy="88135"/>
          </a:xfrm>
          <a:prstGeom prst="rightArrow">
            <a:avLst/>
          </a:prstGeom>
          <a:solidFill>
            <a:srgbClr val="6F2F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object 13">
            <a:extLst>
              <a:ext uri="{FF2B5EF4-FFF2-40B4-BE49-F238E27FC236}">
                <a16:creationId xmlns:a16="http://schemas.microsoft.com/office/drawing/2014/main" id="{FC1055EF-A083-2A87-8973-475BC0AB3ED3}"/>
              </a:ext>
            </a:extLst>
          </p:cNvPr>
          <p:cNvSpPr txBox="1">
            <a:spLocks/>
          </p:cNvSpPr>
          <p:nvPr/>
        </p:nvSpPr>
        <p:spPr>
          <a:xfrm>
            <a:off x="571601" y="390855"/>
            <a:ext cx="59715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spc="-5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Diffusion</a:t>
            </a:r>
            <a:r>
              <a:rPr lang="en-US" spc="-6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pc="-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F020447D-3F59-F41A-10DB-D8F16BDC8A74}"/>
              </a:ext>
            </a:extLst>
          </p:cNvPr>
          <p:cNvSpPr/>
          <p:nvPr/>
        </p:nvSpPr>
        <p:spPr>
          <a:xfrm>
            <a:off x="336041" y="2154173"/>
            <a:ext cx="10147300" cy="1637030"/>
          </a:xfrm>
          <a:custGeom>
            <a:avLst/>
            <a:gdLst/>
            <a:ahLst/>
            <a:cxnLst/>
            <a:rect l="l" t="t" r="r" b="b"/>
            <a:pathLst>
              <a:path w="10147300" h="1637029">
                <a:moveTo>
                  <a:pt x="0" y="272796"/>
                </a:moveTo>
                <a:lnTo>
                  <a:pt x="4395" y="223770"/>
                </a:lnTo>
                <a:lnTo>
                  <a:pt x="17066" y="177624"/>
                </a:lnTo>
                <a:lnTo>
                  <a:pt x="37244" y="135128"/>
                </a:lnTo>
                <a:lnTo>
                  <a:pt x="64158" y="97053"/>
                </a:lnTo>
                <a:lnTo>
                  <a:pt x="97037" y="64171"/>
                </a:lnTo>
                <a:lnTo>
                  <a:pt x="135111" y="37253"/>
                </a:lnTo>
                <a:lnTo>
                  <a:pt x="177609" y="17071"/>
                </a:lnTo>
                <a:lnTo>
                  <a:pt x="223760" y="4396"/>
                </a:lnTo>
                <a:lnTo>
                  <a:pt x="272795" y="0"/>
                </a:lnTo>
                <a:lnTo>
                  <a:pt x="9873996" y="0"/>
                </a:lnTo>
                <a:lnTo>
                  <a:pt x="9923021" y="4396"/>
                </a:lnTo>
                <a:lnTo>
                  <a:pt x="9969167" y="17071"/>
                </a:lnTo>
                <a:lnTo>
                  <a:pt x="10011664" y="37253"/>
                </a:lnTo>
                <a:lnTo>
                  <a:pt x="10049738" y="64171"/>
                </a:lnTo>
                <a:lnTo>
                  <a:pt x="10082620" y="97053"/>
                </a:lnTo>
                <a:lnTo>
                  <a:pt x="10109538" y="135127"/>
                </a:lnTo>
                <a:lnTo>
                  <a:pt x="10129720" y="177624"/>
                </a:lnTo>
                <a:lnTo>
                  <a:pt x="10142395" y="223770"/>
                </a:lnTo>
                <a:lnTo>
                  <a:pt x="10146791" y="272796"/>
                </a:lnTo>
                <a:lnTo>
                  <a:pt x="10146791" y="1363979"/>
                </a:lnTo>
                <a:lnTo>
                  <a:pt x="10142395" y="1413005"/>
                </a:lnTo>
                <a:lnTo>
                  <a:pt x="10129720" y="1459151"/>
                </a:lnTo>
                <a:lnTo>
                  <a:pt x="10109538" y="1501647"/>
                </a:lnTo>
                <a:lnTo>
                  <a:pt x="10082620" y="1539722"/>
                </a:lnTo>
                <a:lnTo>
                  <a:pt x="10049738" y="1572604"/>
                </a:lnTo>
                <a:lnTo>
                  <a:pt x="10011664" y="1599522"/>
                </a:lnTo>
                <a:lnTo>
                  <a:pt x="9969167" y="1619704"/>
                </a:lnTo>
                <a:lnTo>
                  <a:pt x="9923021" y="1632379"/>
                </a:lnTo>
                <a:lnTo>
                  <a:pt x="9873996" y="1636776"/>
                </a:lnTo>
                <a:lnTo>
                  <a:pt x="272795" y="1636776"/>
                </a:lnTo>
                <a:lnTo>
                  <a:pt x="223760" y="1632379"/>
                </a:lnTo>
                <a:lnTo>
                  <a:pt x="177609" y="1619704"/>
                </a:lnTo>
                <a:lnTo>
                  <a:pt x="135111" y="1599522"/>
                </a:lnTo>
                <a:lnTo>
                  <a:pt x="97037" y="1572604"/>
                </a:lnTo>
                <a:lnTo>
                  <a:pt x="64158" y="1539722"/>
                </a:lnTo>
                <a:lnTo>
                  <a:pt x="37244" y="1501647"/>
                </a:lnTo>
                <a:lnTo>
                  <a:pt x="17066" y="1459151"/>
                </a:lnTo>
                <a:lnTo>
                  <a:pt x="4395" y="1413005"/>
                </a:lnTo>
                <a:lnTo>
                  <a:pt x="0" y="1363979"/>
                </a:lnTo>
                <a:lnTo>
                  <a:pt x="0" y="272796"/>
                </a:lnTo>
                <a:close/>
              </a:path>
            </a:pathLst>
          </a:custGeom>
          <a:ln w="1905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">
            <a:extLst>
              <a:ext uri="{FF2B5EF4-FFF2-40B4-BE49-F238E27FC236}">
                <a16:creationId xmlns:a16="http://schemas.microsoft.com/office/drawing/2014/main" id="{177AB298-92C4-CE0F-CBAF-2B0344AAE429}"/>
              </a:ext>
            </a:extLst>
          </p:cNvPr>
          <p:cNvSpPr/>
          <p:nvPr/>
        </p:nvSpPr>
        <p:spPr>
          <a:xfrm>
            <a:off x="336041" y="2165095"/>
            <a:ext cx="1359535" cy="1637030"/>
          </a:xfrm>
          <a:custGeom>
            <a:avLst/>
            <a:gdLst/>
            <a:ahLst/>
            <a:cxnLst/>
            <a:rect l="l" t="t" r="r" b="b"/>
            <a:pathLst>
              <a:path w="1359535" h="1637029">
                <a:moveTo>
                  <a:pt x="1132839" y="0"/>
                </a:moveTo>
                <a:lnTo>
                  <a:pt x="226568" y="0"/>
                </a:lnTo>
                <a:lnTo>
                  <a:pt x="180905" y="4604"/>
                </a:lnTo>
                <a:lnTo>
                  <a:pt x="138376" y="17809"/>
                </a:lnTo>
                <a:lnTo>
                  <a:pt x="99890" y="38703"/>
                </a:lnTo>
                <a:lnTo>
                  <a:pt x="66359" y="66373"/>
                </a:lnTo>
                <a:lnTo>
                  <a:pt x="38693" y="99907"/>
                </a:lnTo>
                <a:lnTo>
                  <a:pt x="17804" y="138392"/>
                </a:lnTo>
                <a:lnTo>
                  <a:pt x="4602" y="180916"/>
                </a:lnTo>
                <a:lnTo>
                  <a:pt x="0" y="226568"/>
                </a:lnTo>
                <a:lnTo>
                  <a:pt x="0" y="1410208"/>
                </a:lnTo>
                <a:lnTo>
                  <a:pt x="4602" y="1455859"/>
                </a:lnTo>
                <a:lnTo>
                  <a:pt x="17804" y="1498383"/>
                </a:lnTo>
                <a:lnTo>
                  <a:pt x="38693" y="1536868"/>
                </a:lnTo>
                <a:lnTo>
                  <a:pt x="66359" y="1570402"/>
                </a:lnTo>
                <a:lnTo>
                  <a:pt x="99890" y="1598072"/>
                </a:lnTo>
                <a:lnTo>
                  <a:pt x="138376" y="1618966"/>
                </a:lnTo>
                <a:lnTo>
                  <a:pt x="180905" y="1632171"/>
                </a:lnTo>
                <a:lnTo>
                  <a:pt x="226568" y="1636776"/>
                </a:lnTo>
                <a:lnTo>
                  <a:pt x="1132839" y="1636776"/>
                </a:lnTo>
                <a:lnTo>
                  <a:pt x="1178491" y="1632171"/>
                </a:lnTo>
                <a:lnTo>
                  <a:pt x="1221015" y="1618966"/>
                </a:lnTo>
                <a:lnTo>
                  <a:pt x="1259500" y="1598072"/>
                </a:lnTo>
                <a:lnTo>
                  <a:pt x="1293034" y="1570402"/>
                </a:lnTo>
                <a:lnTo>
                  <a:pt x="1320704" y="1536868"/>
                </a:lnTo>
                <a:lnTo>
                  <a:pt x="1341598" y="1498383"/>
                </a:lnTo>
                <a:lnTo>
                  <a:pt x="1354803" y="1455859"/>
                </a:lnTo>
                <a:lnTo>
                  <a:pt x="1359408" y="1410208"/>
                </a:lnTo>
                <a:lnTo>
                  <a:pt x="1359408" y="226568"/>
                </a:lnTo>
                <a:lnTo>
                  <a:pt x="1354803" y="180916"/>
                </a:lnTo>
                <a:lnTo>
                  <a:pt x="1341598" y="138392"/>
                </a:lnTo>
                <a:lnTo>
                  <a:pt x="1320704" y="99907"/>
                </a:lnTo>
                <a:lnTo>
                  <a:pt x="1293034" y="66373"/>
                </a:lnTo>
                <a:lnTo>
                  <a:pt x="1259500" y="38703"/>
                </a:lnTo>
                <a:lnTo>
                  <a:pt x="1221015" y="17809"/>
                </a:lnTo>
                <a:lnTo>
                  <a:pt x="1178491" y="4604"/>
                </a:lnTo>
                <a:lnTo>
                  <a:pt x="1132839" y="0"/>
                </a:lnTo>
                <a:close/>
              </a:path>
            </a:pathLst>
          </a:custGeom>
          <a:solidFill>
            <a:srgbClr val="C55A11">
              <a:alpha val="10195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88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9B2EF1-8431-31A3-57E8-427DE2D8A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733507-C3B2-AAFC-ED2E-CE7E1851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2E687E-8A66-D926-6F77-A1285CB0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0D8E-33B3-41F6-9D80-A828A00B2E9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47051-D410-516C-0969-4D795802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Monocular Depth Estimation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98B31-7898-39BA-8907-CC4FA526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3567B9-4955-2C7C-583F-4E732DB5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0D8E-33B3-41F6-9D80-A828A00B2E9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67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589031DE-FF5D-A96B-7D7B-1CB398C61E48}"/>
              </a:ext>
            </a:extLst>
          </p:cNvPr>
          <p:cNvSpPr txBox="1"/>
          <p:nvPr/>
        </p:nvSpPr>
        <p:spPr>
          <a:xfrm>
            <a:off x="1132528" y="5131384"/>
            <a:ext cx="992694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sculpture is already complete within the marble block before I start my work. It’s already there, I just have to chisel away the superfluous material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5216B99-8C61-01EF-393F-E508E3A1E411}"/>
              </a:ext>
            </a:extLst>
          </p:cNvPr>
          <p:cNvSpPr txBox="1"/>
          <p:nvPr/>
        </p:nvSpPr>
        <p:spPr>
          <a:xfrm>
            <a:off x="506730" y="4369384"/>
            <a:ext cx="545465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0" spc="215" dirty="0">
                <a:latin typeface="Arial MT"/>
                <a:cs typeface="Arial MT"/>
              </a:rPr>
              <a:t>“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39D3C47-4E2A-77EE-326B-939DA10A65F6}"/>
              </a:ext>
            </a:extLst>
          </p:cNvPr>
          <p:cNvSpPr txBox="1"/>
          <p:nvPr/>
        </p:nvSpPr>
        <p:spPr>
          <a:xfrm>
            <a:off x="11059472" y="5373716"/>
            <a:ext cx="54546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0" spc="215" dirty="0">
                <a:latin typeface="Arial MT"/>
                <a:cs typeface="Arial MT"/>
              </a:rPr>
              <a:t>”</a:t>
            </a:r>
            <a:endParaRPr sz="11500" dirty="0">
              <a:latin typeface="Arial MT"/>
              <a:cs typeface="Arial MT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5A3D47D-4EA6-1CCA-ADB8-858676061841}"/>
              </a:ext>
            </a:extLst>
          </p:cNvPr>
          <p:cNvSpPr txBox="1"/>
          <p:nvPr/>
        </p:nvSpPr>
        <p:spPr>
          <a:xfrm>
            <a:off x="9178290" y="6262716"/>
            <a:ext cx="25069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en-US" altLang="zh-CN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Michelangelo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DE3DD41B-2EE1-4722-2DF7-C1390CE7C85D}"/>
              </a:ext>
            </a:extLst>
          </p:cNvPr>
          <p:cNvSpPr txBox="1"/>
          <p:nvPr/>
        </p:nvSpPr>
        <p:spPr>
          <a:xfrm>
            <a:off x="571601" y="390855"/>
            <a:ext cx="152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The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end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CB8DBC-59C2-EF99-0676-763011A28480}"/>
              </a:ext>
            </a:extLst>
          </p:cNvPr>
          <p:cNvSpPr txBox="1"/>
          <p:nvPr/>
        </p:nvSpPr>
        <p:spPr>
          <a:xfrm>
            <a:off x="703943" y="984600"/>
            <a:ext cx="877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Reference: 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E5ABDD-DBF5-C284-7A66-22C690379EDA}"/>
              </a:ext>
            </a:extLst>
          </p:cNvPr>
          <p:cNvSpPr txBox="1"/>
          <p:nvPr/>
        </p:nvSpPr>
        <p:spPr>
          <a:xfrm>
            <a:off x="849085" y="1560285"/>
            <a:ext cx="11248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it-IT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 J, Jain A, Abbeel P. Denoising diffusion probabilistic models. NeuraIPS, 2020.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Duan Y, Guo X, Zhu Z.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Diffusiondepth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Diffusion denoising approach for monocular depth estimation[C]//European Conference on Computer Vision, 2024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Liu, Ze, et al. "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transformer: Hierarchical vision transformer using shifted windows." Proceedings of the IEEE/CVF international conference on computer vision. 2021.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Song J, Meng C,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Ermon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Denoising diffusion implicit models[J]. </a:t>
            </a:r>
            <a:r>
              <a:rPr lang="en-US" altLang="zh-C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arXiv:2010.02502, 2020.</a:t>
            </a:r>
          </a:p>
          <a:p>
            <a:pPr marL="400050" indent="-400050">
              <a:buFont typeface="+mj-lt"/>
              <a:buAutoNum type="romanUcPeriod"/>
            </a:pPr>
            <a:endParaRPr lang="en-US" altLang="zh-CN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algn="just">
              <a:buFont typeface="+mj-lt"/>
              <a:buAutoNum type="romanUcPeriod"/>
            </a:pPr>
            <a:endParaRPr lang="zh-CN" altLang="en-US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7E68BF46-C9CB-835C-5736-97883163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Diffusion Denoising Approach for Monocular Depth Estimation</a:t>
            </a:r>
            <a:endParaRPr lang="zh-CN" altLang="en-US"/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6E0D7D5C-1038-495F-68E1-D007B05E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Yiqun Duan</a:t>
            </a:r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BFCEDC9A-4C1D-6D97-77B7-2B9630BF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0D8E-33B3-41F6-9D80-A828A00B2E9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19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361</Words>
  <Application>Microsoft Office PowerPoint</Application>
  <PresentationFormat>宽屏</PresentationFormat>
  <Paragraphs>44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Arial MT</vt:lpstr>
      <vt:lpstr>等线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Developy Hare</dc:creator>
  <cp:lastModifiedBy>Haruko386 Hare</cp:lastModifiedBy>
  <cp:revision>11</cp:revision>
  <dcterms:created xsi:type="dcterms:W3CDTF">2024-12-09T06:47:11Z</dcterms:created>
  <dcterms:modified xsi:type="dcterms:W3CDTF">2025-02-27T02:46:20Z</dcterms:modified>
</cp:coreProperties>
</file>